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1"/>
  </p:notesMasterIdLst>
  <p:handoutMasterIdLst>
    <p:handoutMasterId r:id="rId22"/>
  </p:handoutMasterIdLst>
  <p:sldIdLst>
    <p:sldId id="257" r:id="rId3"/>
    <p:sldId id="258" r:id="rId4"/>
    <p:sldId id="259" r:id="rId5"/>
    <p:sldId id="260" r:id="rId6"/>
    <p:sldId id="261" r:id="rId7"/>
    <p:sldId id="262" r:id="rId8"/>
    <p:sldId id="265" r:id="rId9"/>
    <p:sldId id="264" r:id="rId10"/>
    <p:sldId id="270" r:id="rId11"/>
    <p:sldId id="271" r:id="rId12"/>
    <p:sldId id="269" r:id="rId13"/>
    <p:sldId id="268" r:id="rId14"/>
    <p:sldId id="267" r:id="rId15"/>
    <p:sldId id="272" r:id="rId16"/>
    <p:sldId id="274" r:id="rId17"/>
    <p:sldId id="275" r:id="rId18"/>
    <p:sldId id="276" r:id="rId19"/>
    <p:sldId id="277"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90" d="100"/>
          <a:sy n="90" d="100"/>
        </p:scale>
        <p:origin x="168" y="78"/>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1/15/2019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1/15/2019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D9712D-992A-4AB1-A5C2-575F75921AA2}"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
        <p:nvSpPr>
          <p:cNvPr id="3" name="Subtitle 2"/>
          <p:cNvSpPr>
            <a:spLocks noGrp="1"/>
          </p:cNvSpPr>
          <p:nvPr>
            <p:ph type="subTitle" idx="1"/>
          </p:nvPr>
        </p:nvSpPr>
        <p:spPr>
          <a:xfrm>
            <a:off x="1293813" y="4267200"/>
            <a:ext cx="8458200" cy="1371600"/>
          </a:xfrm>
          <a:noFill/>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Tree>
    <p:extLst>
      <p:ext uri="{BB962C8B-B14F-4D97-AF65-F5344CB8AC3E}">
        <p14:creationId xmlns:p14="http://schemas.microsoft.com/office/powerpoint/2010/main" val="28785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D9712D-992A-4AB1-A5C2-575F75921AA2}"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38703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D9712D-992A-4AB1-A5C2-575F75921AA2}"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Tree>
    <p:extLst>
      <p:ext uri="{BB962C8B-B14F-4D97-AF65-F5344CB8AC3E}">
        <p14:creationId xmlns:p14="http://schemas.microsoft.com/office/powerpoint/2010/main" val="6198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D9712D-992A-4AB1-A5C2-575F75921AA2}"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19449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D9712D-992A-4AB1-A5C2-575F75921AA2}"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
        <p:nvSpPr>
          <p:cNvPr id="3" name="Text Placeholder 2"/>
          <p:cNvSpPr>
            <a:spLocks noGrp="1"/>
          </p:cNvSpPr>
          <p:nvPr>
            <p:ph type="body" idx="1"/>
          </p:nvPr>
        </p:nvSpPr>
        <p:spPr>
          <a:xfrm>
            <a:off x="1293813" y="4876800"/>
            <a:ext cx="8458201" cy="1143000"/>
          </a:xfrm>
          <a:noFill/>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Tree>
    <p:extLst>
      <p:ext uri="{BB962C8B-B14F-4D97-AF65-F5344CB8AC3E}">
        <p14:creationId xmlns:p14="http://schemas.microsoft.com/office/powerpoint/2010/main" val="22156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D9712D-992A-4AB1-A5C2-575F75921AA2}"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19345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CD9712D-992A-4AB1-A5C2-575F75921AA2}"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EFA0A-2F20-4B60-98C6-5FFDA469AA1C}" type="slidenum">
              <a:rPr lang="en-US" smtClean="0"/>
              <a:t>‹#›</a:t>
            </a:fld>
            <a:endParaRPr lang="en-US"/>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293813" y="381000"/>
            <a:ext cx="9601200" cy="1143000"/>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305768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D9712D-992A-4AB1-A5C2-575F75921AA2}"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EFA0A-2F20-4B60-98C6-5FFDA469AA1C}"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951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3391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D9712D-992A-4AB1-A5C2-575F75921AA2}"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
        <p:nvSpPr>
          <p:cNvPr id="4" name="Text Placeholder 3"/>
          <p:cNvSpPr>
            <a:spLocks noGrp="1"/>
          </p:cNvSpPr>
          <p:nvPr>
            <p:ph type="body" sz="half" idx="2"/>
          </p:nvPr>
        </p:nvSpPr>
        <p:spPr>
          <a:xfrm>
            <a:off x="7770811" y="4191000"/>
            <a:ext cx="3810000" cy="1524000"/>
          </a:xfrm>
          <a:noFill/>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322803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a:noFill/>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209995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solidFill>
              </a:defRPr>
            </a:lvl1pPr>
          </a:lstStyle>
          <a:p>
            <a:fld id="{3CD9712D-992A-4AB1-A5C2-575F75921AA2}" type="datetimeFigureOut">
              <a:rPr lang="en-US" smtClean="0"/>
              <a:pPr/>
              <a:t>1/15/2019</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solidFill>
              </a:defRPr>
            </a:lvl1pPr>
          </a:lstStyle>
          <a:p>
            <a:fld id="{81FEFA0A-2F20-4B60-98C6-5FFDA469AA1C}" type="slidenum">
              <a:rPr lang="en-US" smtClean="0"/>
              <a:pPr/>
              <a:t>‹#›</a:t>
            </a:fld>
            <a:endParaRPr lang="en-US"/>
          </a:p>
        </p:txBody>
      </p:sp>
      <p:sp>
        <p:nvSpPr>
          <p:cNvPr id="3" name="Text Placeholder 2"/>
          <p:cNvSpPr>
            <a:spLocks noGrp="1"/>
          </p:cNvSpPr>
          <p:nvPr>
            <p:ph type="body" idx="1"/>
          </p:nvPr>
        </p:nvSpPr>
        <p:spPr>
          <a:xfrm>
            <a:off x="1293813" y="1676400"/>
            <a:ext cx="9601200" cy="4495800"/>
          </a:xfrm>
          <a:prstGeom prst="rect">
            <a:avLst/>
          </a:prstGeom>
          <a:solidFill>
            <a:schemeClr val="bg2">
              <a:alpha val="70000"/>
            </a:scheme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Tree>
    <p:extLst>
      <p:ext uri="{BB962C8B-B14F-4D97-AF65-F5344CB8AC3E}">
        <p14:creationId xmlns:p14="http://schemas.microsoft.com/office/powerpoint/2010/main" val="2695739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Clr>
          <a:schemeClr val="accent6"/>
        </a:buClr>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6"/>
        </a:buClr>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Clr>
          <a:schemeClr val="accent6"/>
        </a:buClr>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emf"/><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3813" y="4267200"/>
            <a:ext cx="3352799" cy="533400"/>
          </a:xfrm>
        </p:spPr>
        <p:txBody>
          <a:bodyPr/>
          <a:lstStyle/>
          <a:p>
            <a:r>
              <a:rPr lang="en-US" dirty="0"/>
              <a:t>Jason Arrabito</a:t>
            </a:r>
          </a:p>
        </p:txBody>
      </p:sp>
      <p:sp>
        <p:nvSpPr>
          <p:cNvPr id="2" name="Title 1"/>
          <p:cNvSpPr>
            <a:spLocks noGrp="1"/>
          </p:cNvSpPr>
          <p:nvPr>
            <p:ph type="ctrTitle"/>
          </p:nvPr>
        </p:nvSpPr>
        <p:spPr/>
        <p:txBody>
          <a:bodyPr/>
          <a:lstStyle/>
          <a:p>
            <a:r>
              <a:rPr lang="en-US" dirty="0"/>
              <a:t>A Hybrid ARIMA &amp; SVM Model For Stock Price Forecasting	</a:t>
            </a:r>
          </a:p>
        </p:txBody>
      </p:sp>
    </p:spTree>
    <p:extLst>
      <p:ext uri="{BB962C8B-B14F-4D97-AF65-F5344CB8AC3E}">
        <p14:creationId xmlns:p14="http://schemas.microsoft.com/office/powerpoint/2010/main" val="7522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838200"/>
          </a:xfrm>
        </p:spPr>
        <p:txBody>
          <a:bodyPr/>
          <a:lstStyle/>
          <a:p>
            <a:pPr algn="ctr"/>
            <a:r>
              <a:rPr lang="en-US" b="1" dirty="0"/>
              <a:t>Bank Of America</a:t>
            </a:r>
          </a:p>
        </p:txBody>
      </p:sp>
      <p:pic>
        <p:nvPicPr>
          <p:cNvPr id="3" name="Picture 2"/>
          <p:cNvPicPr>
            <a:picLocks noChangeAspect="1"/>
          </p:cNvPicPr>
          <p:nvPr/>
        </p:nvPicPr>
        <p:blipFill>
          <a:blip r:embed="rId2"/>
          <a:stretch>
            <a:fillRect/>
          </a:stretch>
        </p:blipFill>
        <p:spPr>
          <a:xfrm>
            <a:off x="1141412" y="1524000"/>
            <a:ext cx="5316173" cy="2200847"/>
          </a:xfrm>
          <a:prstGeom prst="rect">
            <a:avLst/>
          </a:prstGeom>
        </p:spPr>
      </p:pic>
      <p:pic>
        <p:nvPicPr>
          <p:cNvPr id="4" name="Picture 3"/>
          <p:cNvPicPr>
            <a:picLocks noChangeAspect="1"/>
          </p:cNvPicPr>
          <p:nvPr/>
        </p:nvPicPr>
        <p:blipFill>
          <a:blip r:embed="rId3"/>
          <a:stretch>
            <a:fillRect/>
          </a:stretch>
        </p:blipFill>
        <p:spPr>
          <a:xfrm>
            <a:off x="6060741" y="4029647"/>
            <a:ext cx="5316173" cy="2200847"/>
          </a:xfrm>
          <a:prstGeom prst="rect">
            <a:avLst/>
          </a:prstGeom>
        </p:spPr>
      </p:pic>
    </p:spTree>
    <p:extLst>
      <p:ext uri="{BB962C8B-B14F-4D97-AF65-F5344CB8AC3E}">
        <p14:creationId xmlns:p14="http://schemas.microsoft.com/office/powerpoint/2010/main" val="122442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8012" y="457200"/>
            <a:ext cx="4584589" cy="2755631"/>
          </a:xfrm>
          <a:prstGeom prst="rect">
            <a:avLst/>
          </a:prstGeom>
        </p:spPr>
      </p:pic>
      <p:pic>
        <p:nvPicPr>
          <p:cNvPr id="3" name="Picture 2"/>
          <p:cNvPicPr>
            <a:picLocks noChangeAspect="1"/>
          </p:cNvPicPr>
          <p:nvPr/>
        </p:nvPicPr>
        <p:blipFill>
          <a:blip r:embed="rId3"/>
          <a:stretch>
            <a:fillRect/>
          </a:stretch>
        </p:blipFill>
        <p:spPr>
          <a:xfrm>
            <a:off x="6780212" y="457199"/>
            <a:ext cx="4584589" cy="2755631"/>
          </a:xfrm>
          <a:prstGeom prst="rect">
            <a:avLst/>
          </a:prstGeom>
        </p:spPr>
      </p:pic>
      <p:pic>
        <p:nvPicPr>
          <p:cNvPr id="4" name="Picture 3"/>
          <p:cNvPicPr>
            <a:picLocks noChangeAspect="1"/>
          </p:cNvPicPr>
          <p:nvPr/>
        </p:nvPicPr>
        <p:blipFill>
          <a:blip r:embed="rId4"/>
          <a:stretch>
            <a:fillRect/>
          </a:stretch>
        </p:blipFill>
        <p:spPr>
          <a:xfrm>
            <a:off x="642519" y="3810000"/>
            <a:ext cx="4584589" cy="2755631"/>
          </a:xfrm>
          <a:prstGeom prst="rect">
            <a:avLst/>
          </a:prstGeom>
        </p:spPr>
      </p:pic>
      <p:pic>
        <p:nvPicPr>
          <p:cNvPr id="5" name="Picture 4"/>
          <p:cNvPicPr>
            <a:picLocks noChangeAspect="1"/>
          </p:cNvPicPr>
          <p:nvPr/>
        </p:nvPicPr>
        <p:blipFill>
          <a:blip r:embed="rId5"/>
          <a:stretch>
            <a:fillRect/>
          </a:stretch>
        </p:blipFill>
        <p:spPr>
          <a:xfrm>
            <a:off x="6780212" y="3809999"/>
            <a:ext cx="4584589" cy="2755631"/>
          </a:xfrm>
          <a:prstGeom prst="rect">
            <a:avLst/>
          </a:prstGeom>
        </p:spPr>
      </p:pic>
    </p:spTree>
    <p:extLst>
      <p:ext uri="{BB962C8B-B14F-4D97-AF65-F5344CB8AC3E}">
        <p14:creationId xmlns:p14="http://schemas.microsoft.com/office/powerpoint/2010/main" val="255024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4212" y="457200"/>
            <a:ext cx="4584589" cy="2755631"/>
          </a:xfrm>
          <a:prstGeom prst="rect">
            <a:avLst/>
          </a:prstGeom>
        </p:spPr>
      </p:pic>
      <p:pic>
        <p:nvPicPr>
          <p:cNvPr id="3" name="Picture 2"/>
          <p:cNvPicPr>
            <a:picLocks noChangeAspect="1"/>
          </p:cNvPicPr>
          <p:nvPr/>
        </p:nvPicPr>
        <p:blipFill>
          <a:blip r:embed="rId3"/>
          <a:stretch>
            <a:fillRect/>
          </a:stretch>
        </p:blipFill>
        <p:spPr>
          <a:xfrm>
            <a:off x="6627812" y="469232"/>
            <a:ext cx="4584589" cy="2755631"/>
          </a:xfrm>
          <a:prstGeom prst="rect">
            <a:avLst/>
          </a:prstGeom>
        </p:spPr>
      </p:pic>
      <p:pic>
        <p:nvPicPr>
          <p:cNvPr id="4" name="Picture 3"/>
          <p:cNvPicPr>
            <a:picLocks noChangeAspect="1"/>
          </p:cNvPicPr>
          <p:nvPr/>
        </p:nvPicPr>
        <p:blipFill>
          <a:blip r:embed="rId4"/>
          <a:stretch>
            <a:fillRect/>
          </a:stretch>
        </p:blipFill>
        <p:spPr>
          <a:xfrm>
            <a:off x="698666" y="3810000"/>
            <a:ext cx="4584589" cy="2755631"/>
          </a:xfrm>
          <a:prstGeom prst="rect">
            <a:avLst/>
          </a:prstGeom>
        </p:spPr>
      </p:pic>
      <p:pic>
        <p:nvPicPr>
          <p:cNvPr id="5" name="Picture 4"/>
          <p:cNvPicPr>
            <a:picLocks noChangeAspect="1"/>
          </p:cNvPicPr>
          <p:nvPr/>
        </p:nvPicPr>
        <p:blipFill>
          <a:blip r:embed="rId5"/>
          <a:stretch>
            <a:fillRect/>
          </a:stretch>
        </p:blipFill>
        <p:spPr>
          <a:xfrm>
            <a:off x="6628646" y="3809999"/>
            <a:ext cx="4584589" cy="2755631"/>
          </a:xfrm>
          <a:prstGeom prst="rect">
            <a:avLst/>
          </a:prstGeom>
        </p:spPr>
      </p:pic>
    </p:spTree>
    <p:extLst>
      <p:ext uri="{BB962C8B-B14F-4D97-AF65-F5344CB8AC3E}">
        <p14:creationId xmlns:p14="http://schemas.microsoft.com/office/powerpoint/2010/main" val="53397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6612" y="609600"/>
            <a:ext cx="4584589" cy="2755631"/>
          </a:xfrm>
          <a:prstGeom prst="rect">
            <a:avLst/>
          </a:prstGeom>
        </p:spPr>
      </p:pic>
      <p:pic>
        <p:nvPicPr>
          <p:cNvPr id="3" name="Picture 2"/>
          <p:cNvPicPr>
            <a:picLocks noChangeAspect="1"/>
          </p:cNvPicPr>
          <p:nvPr/>
        </p:nvPicPr>
        <p:blipFill>
          <a:blip r:embed="rId3"/>
          <a:stretch>
            <a:fillRect/>
          </a:stretch>
        </p:blipFill>
        <p:spPr>
          <a:xfrm>
            <a:off x="6551612" y="621632"/>
            <a:ext cx="4584589" cy="2755631"/>
          </a:xfrm>
          <a:prstGeom prst="rect">
            <a:avLst/>
          </a:prstGeom>
        </p:spPr>
      </p:pic>
      <p:pic>
        <p:nvPicPr>
          <p:cNvPr id="4" name="Picture 3"/>
          <p:cNvPicPr>
            <a:picLocks noChangeAspect="1"/>
          </p:cNvPicPr>
          <p:nvPr/>
        </p:nvPicPr>
        <p:blipFill>
          <a:blip r:embed="rId4"/>
          <a:stretch>
            <a:fillRect/>
          </a:stretch>
        </p:blipFill>
        <p:spPr>
          <a:xfrm>
            <a:off x="836612" y="3733800"/>
            <a:ext cx="4594198" cy="2925747"/>
          </a:xfrm>
          <a:prstGeom prst="rect">
            <a:avLst/>
          </a:prstGeom>
        </p:spPr>
      </p:pic>
      <p:pic>
        <p:nvPicPr>
          <p:cNvPr id="5" name="Picture 4"/>
          <p:cNvPicPr>
            <a:picLocks noChangeAspect="1"/>
          </p:cNvPicPr>
          <p:nvPr/>
        </p:nvPicPr>
        <p:blipFill>
          <a:blip r:embed="rId5"/>
          <a:stretch>
            <a:fillRect/>
          </a:stretch>
        </p:blipFill>
        <p:spPr>
          <a:xfrm>
            <a:off x="6551612" y="3891884"/>
            <a:ext cx="4584589" cy="2755631"/>
          </a:xfrm>
          <a:prstGeom prst="rect">
            <a:avLst/>
          </a:prstGeom>
        </p:spPr>
      </p:pic>
    </p:spTree>
    <p:extLst>
      <p:ext uri="{BB962C8B-B14F-4D97-AF65-F5344CB8AC3E}">
        <p14:creationId xmlns:p14="http://schemas.microsoft.com/office/powerpoint/2010/main" val="130016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066800"/>
          </a:xfrm>
        </p:spPr>
        <p:txBody>
          <a:bodyPr>
            <a:normAutofit/>
          </a:bodyPr>
          <a:lstStyle/>
          <a:p>
            <a:pPr algn="ctr"/>
            <a:r>
              <a:rPr lang="en-US" sz="6000" dirty="0"/>
              <a:t>RESULTS</a:t>
            </a:r>
          </a:p>
        </p:txBody>
      </p:sp>
      <p:pic>
        <p:nvPicPr>
          <p:cNvPr id="3" name="Picture 2"/>
          <p:cNvPicPr>
            <a:picLocks noChangeAspect="1"/>
          </p:cNvPicPr>
          <p:nvPr/>
        </p:nvPicPr>
        <p:blipFill>
          <a:blip r:embed="rId2"/>
          <a:stretch>
            <a:fillRect/>
          </a:stretch>
        </p:blipFill>
        <p:spPr>
          <a:xfrm>
            <a:off x="1075776" y="1828800"/>
            <a:ext cx="10037274" cy="4472040"/>
          </a:xfrm>
          <a:prstGeom prst="rect">
            <a:avLst/>
          </a:prstGeom>
        </p:spPr>
      </p:pic>
    </p:spTree>
    <p:extLst>
      <p:ext uri="{BB962C8B-B14F-4D97-AF65-F5344CB8AC3E}">
        <p14:creationId xmlns:p14="http://schemas.microsoft.com/office/powerpoint/2010/main" val="28029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066800"/>
          </a:xfrm>
        </p:spPr>
        <p:txBody>
          <a:bodyPr>
            <a:normAutofit/>
          </a:bodyPr>
          <a:lstStyle/>
          <a:p>
            <a:pPr algn="ctr"/>
            <a:r>
              <a:rPr lang="en-US" sz="6000" dirty="0"/>
              <a:t>RESULTS</a:t>
            </a:r>
          </a:p>
        </p:txBody>
      </p:sp>
      <p:pic>
        <p:nvPicPr>
          <p:cNvPr id="3" name="Picture 2"/>
          <p:cNvPicPr>
            <a:picLocks noChangeAspect="1"/>
          </p:cNvPicPr>
          <p:nvPr/>
        </p:nvPicPr>
        <p:blipFill>
          <a:blip r:embed="rId2"/>
          <a:stretch>
            <a:fillRect/>
          </a:stretch>
        </p:blipFill>
        <p:spPr>
          <a:xfrm>
            <a:off x="957414" y="1676400"/>
            <a:ext cx="10290196" cy="846600"/>
          </a:xfrm>
          <a:prstGeom prst="rect">
            <a:avLst/>
          </a:prstGeom>
        </p:spPr>
      </p:pic>
      <p:pic>
        <p:nvPicPr>
          <p:cNvPr id="4" name="Picture 3"/>
          <p:cNvPicPr>
            <a:picLocks noChangeAspect="1"/>
          </p:cNvPicPr>
          <p:nvPr/>
        </p:nvPicPr>
        <p:blipFill>
          <a:blip r:embed="rId3"/>
          <a:stretch>
            <a:fillRect/>
          </a:stretch>
        </p:blipFill>
        <p:spPr>
          <a:xfrm>
            <a:off x="941214" y="2523000"/>
            <a:ext cx="10306396" cy="3635400"/>
          </a:xfrm>
          <a:prstGeom prst="rect">
            <a:avLst/>
          </a:prstGeom>
        </p:spPr>
      </p:pic>
    </p:spTree>
    <p:extLst>
      <p:ext uri="{BB962C8B-B14F-4D97-AF65-F5344CB8AC3E}">
        <p14:creationId xmlns:p14="http://schemas.microsoft.com/office/powerpoint/2010/main" val="100519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066800"/>
          </a:xfrm>
        </p:spPr>
        <p:txBody>
          <a:bodyPr>
            <a:normAutofit/>
          </a:bodyPr>
          <a:lstStyle/>
          <a:p>
            <a:pPr algn="ctr"/>
            <a:r>
              <a:rPr lang="en-US" sz="6000" dirty="0"/>
              <a:t>RESULTS</a:t>
            </a:r>
          </a:p>
        </p:txBody>
      </p:sp>
      <p:pic>
        <p:nvPicPr>
          <p:cNvPr id="3" name="Picture 2"/>
          <p:cNvPicPr>
            <a:picLocks noChangeAspect="1"/>
          </p:cNvPicPr>
          <p:nvPr/>
        </p:nvPicPr>
        <p:blipFill>
          <a:blip r:embed="rId2"/>
          <a:stretch>
            <a:fillRect/>
          </a:stretch>
        </p:blipFill>
        <p:spPr>
          <a:xfrm>
            <a:off x="1125614" y="1676400"/>
            <a:ext cx="9906000" cy="846600"/>
          </a:xfrm>
          <a:prstGeom prst="rect">
            <a:avLst/>
          </a:prstGeom>
        </p:spPr>
      </p:pic>
      <p:pic>
        <p:nvPicPr>
          <p:cNvPr id="4" name="Picture 3"/>
          <p:cNvPicPr>
            <a:picLocks noChangeAspect="1"/>
          </p:cNvPicPr>
          <p:nvPr/>
        </p:nvPicPr>
        <p:blipFill>
          <a:blip r:embed="rId3"/>
          <a:stretch>
            <a:fillRect/>
          </a:stretch>
        </p:blipFill>
        <p:spPr>
          <a:xfrm>
            <a:off x="1125613" y="2523000"/>
            <a:ext cx="9906000" cy="3609975"/>
          </a:xfrm>
          <a:prstGeom prst="rect">
            <a:avLst/>
          </a:prstGeom>
        </p:spPr>
      </p:pic>
    </p:spTree>
    <p:extLst>
      <p:ext uri="{BB962C8B-B14F-4D97-AF65-F5344CB8AC3E}">
        <p14:creationId xmlns:p14="http://schemas.microsoft.com/office/powerpoint/2010/main" val="17669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066800"/>
          </a:xfrm>
        </p:spPr>
        <p:txBody>
          <a:bodyPr>
            <a:normAutofit/>
          </a:bodyPr>
          <a:lstStyle/>
          <a:p>
            <a:pPr algn="ctr"/>
            <a:r>
              <a:rPr lang="en-US" sz="6000" dirty="0"/>
              <a:t>RESULTS</a:t>
            </a:r>
          </a:p>
        </p:txBody>
      </p:sp>
      <p:pic>
        <p:nvPicPr>
          <p:cNvPr id="3" name="Picture 2"/>
          <p:cNvPicPr>
            <a:picLocks noChangeAspect="1"/>
          </p:cNvPicPr>
          <p:nvPr/>
        </p:nvPicPr>
        <p:blipFill>
          <a:blip r:embed="rId2"/>
          <a:stretch>
            <a:fillRect/>
          </a:stretch>
        </p:blipFill>
        <p:spPr>
          <a:xfrm>
            <a:off x="1177682" y="1676400"/>
            <a:ext cx="9885530" cy="846600"/>
          </a:xfrm>
          <a:prstGeom prst="rect">
            <a:avLst/>
          </a:prstGeom>
        </p:spPr>
      </p:pic>
      <p:pic>
        <p:nvPicPr>
          <p:cNvPr id="4" name="Picture 3"/>
          <p:cNvPicPr>
            <a:picLocks noChangeAspect="1"/>
          </p:cNvPicPr>
          <p:nvPr/>
        </p:nvPicPr>
        <p:blipFill>
          <a:blip r:embed="rId3"/>
          <a:stretch>
            <a:fillRect/>
          </a:stretch>
        </p:blipFill>
        <p:spPr>
          <a:xfrm>
            <a:off x="1177682" y="2523000"/>
            <a:ext cx="9867900" cy="1095375"/>
          </a:xfrm>
          <a:prstGeom prst="rect">
            <a:avLst/>
          </a:prstGeom>
        </p:spPr>
      </p:pic>
      <p:pic>
        <p:nvPicPr>
          <p:cNvPr id="5" name="Picture 4"/>
          <p:cNvPicPr>
            <a:picLocks noChangeAspect="1"/>
          </p:cNvPicPr>
          <p:nvPr/>
        </p:nvPicPr>
        <p:blipFill>
          <a:blip r:embed="rId4"/>
          <a:stretch>
            <a:fillRect/>
          </a:stretch>
        </p:blipFill>
        <p:spPr>
          <a:xfrm>
            <a:off x="1177682" y="3405695"/>
            <a:ext cx="9885530" cy="2968080"/>
          </a:xfrm>
          <a:prstGeom prst="rect">
            <a:avLst/>
          </a:prstGeom>
        </p:spPr>
      </p:pic>
    </p:spTree>
    <p:extLst>
      <p:ext uri="{BB962C8B-B14F-4D97-AF65-F5344CB8AC3E}">
        <p14:creationId xmlns:p14="http://schemas.microsoft.com/office/powerpoint/2010/main" val="81034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3813" y="1828800"/>
            <a:ext cx="9601200" cy="4495800"/>
          </a:xfrm>
        </p:spPr>
        <p:txBody>
          <a:bodyPr/>
          <a:lstStyle/>
          <a:p>
            <a:pPr marL="0" indent="0">
              <a:buNone/>
            </a:pPr>
            <a:r>
              <a:rPr lang="en-US" dirty="0"/>
              <a:t>The initial trial represented in the paper by Feng-</a:t>
            </a:r>
            <a:r>
              <a:rPr lang="en-US" dirty="0" err="1"/>
              <a:t>Pai</a:t>
            </a:r>
            <a:r>
              <a:rPr lang="en-US" dirty="0"/>
              <a:t> and Lin showed greater results for the </a:t>
            </a:r>
            <a:r>
              <a:rPr lang="en-US" dirty="0" err="1"/>
              <a:t>Hybird</a:t>
            </a:r>
            <a:r>
              <a:rPr lang="en-US" dirty="0"/>
              <a:t> Model over all.  This is likely due to a period of time with much less volatile stock prices and more accurate ARIMA and SVM modeling, which was likely done with more advanced software. With </a:t>
            </a:r>
            <a:r>
              <a:rPr lang="en-US"/>
              <a:t>our model Apple</a:t>
            </a:r>
            <a:r>
              <a:rPr lang="en-US" dirty="0"/>
              <a:t>, Coca-Cola Co., and Microsoft were predicted better with Model 3 than the Hybrid Model, while all others benefited from the Hybrid Model with the exception of Nestle which was roughly equal in both cases.  </a:t>
            </a:r>
          </a:p>
          <a:p>
            <a:pPr marL="0" indent="0">
              <a:buNone/>
            </a:pPr>
            <a:r>
              <a:rPr lang="en-US" dirty="0"/>
              <a:t>In general both models outperformed the ARIMA model.</a:t>
            </a:r>
          </a:p>
          <a:p>
            <a:pPr marL="0" indent="0">
              <a:buNone/>
            </a:pPr>
            <a:r>
              <a:rPr lang="en-US" dirty="0"/>
              <a:t>With </a:t>
            </a:r>
            <a:r>
              <a:rPr lang="en-US" dirty="0" err="1"/>
              <a:t>SMOreg</a:t>
            </a:r>
            <a:r>
              <a:rPr lang="en-US" dirty="0"/>
              <a:t> package were we unable to report MAPE and MSE and MAE and RMSE are reported completely off scale.  In hindsight it we see that WEKA was reporting error for the weights.    </a:t>
            </a:r>
          </a:p>
        </p:txBody>
      </p:sp>
      <p:sp>
        <p:nvSpPr>
          <p:cNvPr id="4" name="Title 1"/>
          <p:cNvSpPr>
            <a:spLocks noGrp="1"/>
          </p:cNvSpPr>
          <p:nvPr>
            <p:ph type="title"/>
          </p:nvPr>
        </p:nvSpPr>
        <p:spPr/>
        <p:txBody>
          <a:bodyPr>
            <a:normAutofit/>
          </a:bodyPr>
          <a:lstStyle/>
          <a:p>
            <a:pPr algn="ctr"/>
            <a:r>
              <a:rPr lang="en-US" sz="5400" dirty="0"/>
              <a:t>CONCLUSION</a:t>
            </a:r>
          </a:p>
        </p:txBody>
      </p:sp>
    </p:spTree>
    <p:extLst>
      <p:ext uri="{BB962C8B-B14F-4D97-AF65-F5344CB8AC3E}">
        <p14:creationId xmlns:p14="http://schemas.microsoft.com/office/powerpoint/2010/main" val="47045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2" y="1600200"/>
            <a:ext cx="9601200" cy="4495800"/>
          </a:xfrm>
        </p:spPr>
        <p:txBody>
          <a:bodyPr>
            <a:normAutofit/>
          </a:bodyPr>
          <a:lstStyle/>
          <a:p>
            <a:pPr marL="0" indent="0">
              <a:buNone/>
            </a:pPr>
            <a:r>
              <a:rPr lang="en-US" sz="3200" dirty="0"/>
              <a:t>For our group project we chose to replicate the hybrid ARIMA and SVM model presented in </a:t>
            </a:r>
            <a:r>
              <a:rPr lang="en-US" sz="3200" i="1" dirty="0"/>
              <a:t>A hybrid ARIMA and support vector machines model in stock price forecasting </a:t>
            </a:r>
            <a:r>
              <a:rPr lang="en-US" sz="3200" dirty="0"/>
              <a:t>and proposed by Ping-Feng </a:t>
            </a:r>
            <a:r>
              <a:rPr lang="en-US" sz="3200" dirty="0" err="1"/>
              <a:t>Pai</a:t>
            </a:r>
            <a:r>
              <a:rPr lang="en-US" sz="3200" dirty="0"/>
              <a:t> and </a:t>
            </a:r>
            <a:r>
              <a:rPr lang="en-US" sz="3200" dirty="0" err="1"/>
              <a:t>Chih</a:t>
            </a:r>
            <a:r>
              <a:rPr lang="en-US" sz="3200" dirty="0"/>
              <a:t>-Sheng Lin. This project focuses on two machine-learning methods: the ARIMA model and the SVM model. We will analyze the data sets of twelve companies, but not the same that were presented in this paper.</a:t>
            </a:r>
          </a:p>
        </p:txBody>
      </p:sp>
      <p:sp>
        <p:nvSpPr>
          <p:cNvPr id="3" name="Title 2"/>
          <p:cNvSpPr>
            <a:spLocks noGrp="1"/>
          </p:cNvSpPr>
          <p:nvPr>
            <p:ph type="title"/>
          </p:nvPr>
        </p:nvSpPr>
        <p:spPr>
          <a:xfrm>
            <a:off x="1293813" y="381000"/>
            <a:ext cx="9601200" cy="762000"/>
          </a:xfrm>
        </p:spPr>
        <p:txBody>
          <a:bodyPr/>
          <a:lstStyle/>
          <a:p>
            <a:pPr algn="ctr"/>
            <a:r>
              <a:rPr lang="en-US" dirty="0"/>
              <a:t>Proposal</a:t>
            </a:r>
          </a:p>
        </p:txBody>
      </p:sp>
    </p:spTree>
    <p:extLst>
      <p:ext uri="{BB962C8B-B14F-4D97-AF65-F5344CB8AC3E}">
        <p14:creationId xmlns:p14="http://schemas.microsoft.com/office/powerpoint/2010/main" val="24407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r>
              <a:rPr lang="en-US" sz="2800" dirty="0"/>
              <a:t>The data Analyzed is from twelve recognizable stocks from the date May 18, 2009 to September 3, 2009.</a:t>
            </a:r>
          </a:p>
          <a:p>
            <a:pPr marL="342900" indent="-342900"/>
            <a:r>
              <a:rPr lang="en-US" sz="2800" dirty="0"/>
              <a:t>The time period was chosen because of the possible market volatility after the 2008 financial crisis.</a:t>
            </a:r>
          </a:p>
          <a:p>
            <a:pPr marL="342900" indent="-342900"/>
            <a:r>
              <a:rPr lang="en-US" sz="2800" dirty="0"/>
              <a:t>Using the formula for a Hybrid Model presented we were able to replicate similar results.  </a:t>
            </a:r>
            <a:endParaRPr lang="en-US" dirty="0"/>
          </a:p>
          <a:p>
            <a:pPr marL="342900" indent="-342900"/>
            <a:r>
              <a:rPr lang="en-US" sz="2800" dirty="0"/>
              <a:t>We used daily closing stock prices and the WEKA data analysis software.</a:t>
            </a:r>
          </a:p>
        </p:txBody>
      </p:sp>
      <p:sp>
        <p:nvSpPr>
          <p:cNvPr id="3" name="Title 2"/>
          <p:cNvSpPr>
            <a:spLocks noGrp="1"/>
          </p:cNvSpPr>
          <p:nvPr>
            <p:ph type="title"/>
          </p:nvPr>
        </p:nvSpPr>
        <p:spPr>
          <a:xfrm>
            <a:off x="1293813" y="381000"/>
            <a:ext cx="9601200" cy="838200"/>
          </a:xfrm>
        </p:spPr>
        <p:txBody>
          <a:bodyPr/>
          <a:lstStyle/>
          <a:p>
            <a:pPr algn="ctr"/>
            <a:r>
              <a:rPr lang="en-US" dirty="0"/>
              <a:t>Period</a:t>
            </a:r>
          </a:p>
        </p:txBody>
      </p:sp>
    </p:spTree>
    <p:extLst>
      <p:ext uri="{BB962C8B-B14F-4D97-AF65-F5344CB8AC3E}">
        <p14:creationId xmlns:p14="http://schemas.microsoft.com/office/powerpoint/2010/main" val="59064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In order to more accurately model the data in correlation with that of Feng-</a:t>
            </a:r>
            <a:r>
              <a:rPr lang="en-US" dirty="0" err="1"/>
              <a:t>Pai</a:t>
            </a:r>
            <a:r>
              <a:rPr lang="en-US" dirty="0"/>
              <a:t> and Lin we had to use an older </a:t>
            </a:r>
            <a:r>
              <a:rPr lang="en-US" dirty="0" err="1"/>
              <a:t>verion</a:t>
            </a:r>
            <a:r>
              <a:rPr lang="en-US" dirty="0"/>
              <a:t> of WEKA (3.7.9) that allowed for the use of the time series linear regression package to model the ARIMA method.  The </a:t>
            </a:r>
            <a:r>
              <a:rPr lang="en-US" dirty="0" err="1"/>
              <a:t>SMOreg</a:t>
            </a:r>
            <a:r>
              <a:rPr lang="en-US" dirty="0"/>
              <a:t> package was used to model the SVM method for predictions on a training set for the vector weights. </a:t>
            </a:r>
          </a:p>
          <a:p>
            <a:r>
              <a:rPr lang="en-US" dirty="0"/>
              <a:t>In total there were 77 data points.  The first 40 data entries were used for training and the remaining 37 were forecasted.  </a:t>
            </a:r>
          </a:p>
          <a:p>
            <a:r>
              <a:rPr lang="en-US" dirty="0"/>
              <a:t>The ARIMA model used 1 step-ahead prediction method.</a:t>
            </a:r>
          </a:p>
          <a:p>
            <a:r>
              <a:rPr lang="en-US" dirty="0"/>
              <a:t>For the SVM the correlation coefficient was 0 when modeling the data initially and was 1 when modeling the residuals for the Hybrid Model.  </a:t>
            </a:r>
          </a:p>
        </p:txBody>
      </p:sp>
      <p:sp>
        <p:nvSpPr>
          <p:cNvPr id="3" name="Title 2"/>
          <p:cNvSpPr>
            <a:spLocks noGrp="1"/>
          </p:cNvSpPr>
          <p:nvPr>
            <p:ph type="title"/>
          </p:nvPr>
        </p:nvSpPr>
        <p:spPr>
          <a:xfrm>
            <a:off x="1293813" y="381000"/>
            <a:ext cx="9601200" cy="914400"/>
          </a:xfrm>
        </p:spPr>
        <p:txBody>
          <a:bodyPr/>
          <a:lstStyle/>
          <a:p>
            <a:pPr algn="ctr"/>
            <a:r>
              <a:rPr lang="en-US" dirty="0"/>
              <a:t>Method</a:t>
            </a:r>
          </a:p>
        </p:txBody>
      </p:sp>
    </p:spTree>
    <p:extLst>
      <p:ext uri="{BB962C8B-B14F-4D97-AF65-F5344CB8AC3E}">
        <p14:creationId xmlns:p14="http://schemas.microsoft.com/office/powerpoint/2010/main" val="301082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4812" y="228600"/>
            <a:ext cx="8458200" cy="6291049"/>
          </a:xfrm>
          <a:prstGeom prst="rect">
            <a:avLst/>
          </a:prstGeom>
        </p:spPr>
      </p:pic>
    </p:spTree>
    <p:extLst>
      <p:ext uri="{BB962C8B-B14F-4D97-AF65-F5344CB8AC3E}">
        <p14:creationId xmlns:p14="http://schemas.microsoft.com/office/powerpoint/2010/main" val="11189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2812" y="685800"/>
            <a:ext cx="10333333" cy="5361905"/>
          </a:xfrm>
          <a:prstGeom prst="rect">
            <a:avLst/>
          </a:prstGeom>
        </p:spPr>
      </p:pic>
    </p:spTree>
    <p:extLst>
      <p:ext uri="{BB962C8B-B14F-4D97-AF65-F5344CB8AC3E}">
        <p14:creationId xmlns:p14="http://schemas.microsoft.com/office/powerpoint/2010/main" val="346364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08812" y="457200"/>
            <a:ext cx="4343400" cy="6019800"/>
          </a:xfrm>
        </p:spPr>
        <p:txBody>
          <a:bodyPr/>
          <a:lstStyle/>
          <a:p>
            <a:pPr marL="0" indent="0">
              <a:buNone/>
            </a:pPr>
            <a:r>
              <a:rPr lang="en-US" b="1" dirty="0"/>
              <a:t>For the Hybrid Model we first estimate </a:t>
            </a:r>
            <a:r>
              <a:rPr lang="en-US" b="1" dirty="0" err="1"/>
              <a:t>Yt</a:t>
            </a:r>
            <a:r>
              <a:rPr lang="en-US" b="1" dirty="0"/>
              <a:t> and </a:t>
            </a:r>
            <a:r>
              <a:rPr lang="en-US" b="1" dirty="0" err="1"/>
              <a:t>Nt</a:t>
            </a:r>
            <a:r>
              <a:rPr lang="en-US" b="1" dirty="0"/>
              <a:t> using ARIMA and SVM respectively.  We then subtract the forecasted data values for each time slot, represented by </a:t>
            </a:r>
            <a:r>
              <a:rPr lang="en-US" b="1" dirty="0" err="1"/>
              <a:t>Ỹt</a:t>
            </a:r>
            <a:r>
              <a:rPr lang="en-US" b="1" dirty="0"/>
              <a:t>, from the estimated value </a:t>
            </a:r>
            <a:r>
              <a:rPr lang="en-US" b="1" dirty="0" err="1"/>
              <a:t>Zt</a:t>
            </a:r>
            <a:r>
              <a:rPr lang="en-US" b="1" dirty="0"/>
              <a:t> which represents Model 3.  The residuals are then modeled by the SVM.  Adding the modeled residuals to the random error at time t gives us </a:t>
            </a:r>
            <a:r>
              <a:rPr lang="en-US" b="1" dirty="0" err="1"/>
              <a:t>Ñt</a:t>
            </a:r>
            <a:r>
              <a:rPr lang="en-US" b="1" dirty="0"/>
              <a:t>.  Using the linear and the non-linear components together we get the Hybrid Model.  </a:t>
            </a:r>
          </a:p>
          <a:p>
            <a:endParaRPr lang="en-US" dirty="0"/>
          </a:p>
        </p:txBody>
      </p:sp>
      <p:pic>
        <p:nvPicPr>
          <p:cNvPr id="4" name="Picture 3"/>
          <p:cNvPicPr>
            <a:picLocks noChangeAspect="1"/>
          </p:cNvPicPr>
          <p:nvPr/>
        </p:nvPicPr>
        <p:blipFill>
          <a:blip r:embed="rId2"/>
          <a:stretch>
            <a:fillRect/>
          </a:stretch>
        </p:blipFill>
        <p:spPr>
          <a:xfrm>
            <a:off x="836612" y="228599"/>
            <a:ext cx="4419600" cy="6477001"/>
          </a:xfrm>
          <a:prstGeom prst="rect">
            <a:avLst/>
          </a:prstGeom>
        </p:spPr>
      </p:pic>
    </p:spTree>
    <p:extLst>
      <p:ext uri="{BB962C8B-B14F-4D97-AF65-F5344CB8AC3E}">
        <p14:creationId xmlns:p14="http://schemas.microsoft.com/office/powerpoint/2010/main" val="122513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5384" y="990600"/>
            <a:ext cx="11924920" cy="5181600"/>
          </a:xfrm>
          <a:prstGeom prst="rect">
            <a:avLst/>
          </a:prstGeom>
        </p:spPr>
      </p:pic>
    </p:spTree>
    <p:extLst>
      <p:ext uri="{BB962C8B-B14F-4D97-AF65-F5344CB8AC3E}">
        <p14:creationId xmlns:p14="http://schemas.microsoft.com/office/powerpoint/2010/main" val="223650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762000"/>
          </a:xfrm>
        </p:spPr>
        <p:txBody>
          <a:bodyPr/>
          <a:lstStyle/>
          <a:p>
            <a:pPr algn="ctr"/>
            <a:r>
              <a:rPr lang="en-US" b="1" dirty="0"/>
              <a:t>COKE</a:t>
            </a:r>
          </a:p>
        </p:txBody>
      </p:sp>
      <p:pic>
        <p:nvPicPr>
          <p:cNvPr id="3" name="Picture 2"/>
          <p:cNvPicPr>
            <a:picLocks noChangeAspect="1"/>
          </p:cNvPicPr>
          <p:nvPr/>
        </p:nvPicPr>
        <p:blipFill>
          <a:blip r:embed="rId2"/>
          <a:stretch>
            <a:fillRect/>
          </a:stretch>
        </p:blipFill>
        <p:spPr>
          <a:xfrm>
            <a:off x="1065212" y="1447800"/>
            <a:ext cx="5316173" cy="2200847"/>
          </a:xfrm>
          <a:prstGeom prst="rect">
            <a:avLst/>
          </a:prstGeom>
        </p:spPr>
      </p:pic>
      <p:pic>
        <p:nvPicPr>
          <p:cNvPr id="4" name="Picture 3"/>
          <p:cNvPicPr>
            <a:picLocks noChangeAspect="1"/>
          </p:cNvPicPr>
          <p:nvPr/>
        </p:nvPicPr>
        <p:blipFill>
          <a:blip r:embed="rId3"/>
          <a:stretch>
            <a:fillRect/>
          </a:stretch>
        </p:blipFill>
        <p:spPr>
          <a:xfrm>
            <a:off x="5865812" y="3992620"/>
            <a:ext cx="5316173" cy="2194750"/>
          </a:xfrm>
          <a:prstGeom prst="rect">
            <a:avLst/>
          </a:prstGeom>
        </p:spPr>
      </p:pic>
    </p:spTree>
    <p:extLst>
      <p:ext uri="{BB962C8B-B14F-4D97-AF65-F5344CB8AC3E}">
        <p14:creationId xmlns:p14="http://schemas.microsoft.com/office/powerpoint/2010/main" val="356944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xagonal design templat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4"/>
        </a:lnRef>
        <a:fillRef idx="3">
          <a:schemeClr val="accent4"/>
        </a:fillRef>
        <a:effectRef idx="2">
          <a:schemeClr val="accent4"/>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4"/>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Hexagonal design template" id="{699B46E6-0BF5-4F40-8108-3B66A2589EB2}" vid="{FB18B41F-6995-4495-BAC8-6848877324AF}"/>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553AA20-4B5D-49AF-879B-967C234CE5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Hexagonal design slides</Template>
  <TotalTime>0</TotalTime>
  <Words>509</Words>
  <Application>Microsoft Office PowerPoint</Application>
  <PresentationFormat>Custom</PresentationFormat>
  <Paragraphs>25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Euphemia</vt:lpstr>
      <vt:lpstr>Palatino Linotype</vt:lpstr>
      <vt:lpstr>Hexagonal design template</vt:lpstr>
      <vt:lpstr>A Hybrid ARIMA &amp; SVM Model For Stock Price Forecasting </vt:lpstr>
      <vt:lpstr>Proposal</vt:lpstr>
      <vt:lpstr>Period</vt:lpstr>
      <vt:lpstr>Method</vt:lpstr>
      <vt:lpstr>PowerPoint Presentation</vt:lpstr>
      <vt:lpstr>PowerPoint Presentation</vt:lpstr>
      <vt:lpstr>PowerPoint Presentation</vt:lpstr>
      <vt:lpstr>PowerPoint Presentation</vt:lpstr>
      <vt:lpstr>COKE</vt:lpstr>
      <vt:lpstr>Bank Of America</vt:lpstr>
      <vt:lpstr>PowerPoint Presentation</vt:lpstr>
      <vt:lpstr>PowerPoint Presentation</vt:lpstr>
      <vt:lpstr>PowerPoint Presentation</vt:lpstr>
      <vt:lpstr>RESULTS</vt:lpstr>
      <vt:lpstr>RESULTS</vt:lpstr>
      <vt:lpstr>RESULTS</vt:lpstr>
      <vt:lpstr>RESULTS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2015-05-22T07:18:51Z</dcterms:created>
  <dcterms:modified xsi:type="dcterms:W3CDTF">2019-01-15T19:49:23Z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TC034605199991</vt:lpwstr>
  </property>
</Properties>
</file>